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4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30D6E-2F17-76C3-D19A-13A4F553089F}" v="2" dt="2024-11-19T09:52:14.991"/>
    <p1510:client id="{34B93ED5-80CE-A354-943A-2B588C5B4BE9}" v="14" dt="2024-11-19T10:00:02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4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57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3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64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50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2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6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00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50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14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DD4880A-4FF8-41EE-8CC6-FFF0958FDA78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D7DD6D-6EC1-4322-894B-46829940B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3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areal-rokytnice.cz/" TargetMode="External"/><Relationship Id="rId2" Type="http://schemas.openxmlformats.org/officeDocument/2006/relationships/hyperlink" Target="https://www.hotelkrakonos.cz/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zsjh-my.sharepoint.com/:p:/g/personal/jiri_vodacek_2zsjh_cz/EXiWAVkCUJtPrGFX-58bRVwB-PtNC1zxu9PRMYiYFoqT-A?e=dcMbQ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telkrakonos.cz/c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cs-CZ" dirty="0"/>
              <a:t>Lyžařský výcvikový kurz 2025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Určeno pro žáky 7. ročníku (v rámci ŠVP)</a:t>
            </a:r>
          </a:p>
          <a:p>
            <a:pPr marL="0" indent="0">
              <a:buNone/>
            </a:pPr>
            <a:r>
              <a:rPr lang="cs-CZ" dirty="0"/>
              <a:t>Místo: 		</a:t>
            </a:r>
            <a:r>
              <a:rPr lang="cs-CZ" dirty="0" err="1"/>
              <a:t>Skicentrum</a:t>
            </a:r>
            <a:r>
              <a:rPr lang="cs-CZ" dirty="0"/>
              <a:t> Rokytnice nad Jizerou</a:t>
            </a:r>
          </a:p>
          <a:p>
            <a:pPr marL="0" indent="0">
              <a:buNone/>
            </a:pPr>
            <a:r>
              <a:rPr lang="cs-CZ" dirty="0"/>
              <a:t>Termín:		26.-31.1.2025 (neděle-pátek)</a:t>
            </a:r>
          </a:p>
          <a:p>
            <a:pPr marL="0" indent="0">
              <a:buNone/>
            </a:pPr>
            <a:r>
              <a:rPr lang="cs-CZ" dirty="0"/>
              <a:t>Ubytování:              hotel Krakonoš (včetně plné penze)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Vedoucí kurzu : Mgr. Jiří </a:t>
            </a:r>
            <a:r>
              <a:rPr lang="cs-CZ" dirty="0" err="1"/>
              <a:t>Vodáček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Lektoři: Mgr. </a:t>
            </a:r>
            <a:r>
              <a:rPr lang="cs-CZ" dirty="0" err="1"/>
              <a:t>Kún</a:t>
            </a:r>
            <a:r>
              <a:rPr lang="cs-CZ" dirty="0"/>
              <a:t> Pavel, </a:t>
            </a:r>
            <a:r>
              <a:rPr lang="cs-CZ" dirty="0">
                <a:ea typeface="+mn-lt"/>
                <a:cs typeface="+mn-lt"/>
              </a:rPr>
              <a:t>Mgr. Mynářová Michaela - , </a:t>
            </a:r>
            <a:r>
              <a:rPr lang="cs-CZ" dirty="0"/>
              <a:t>Mgr. </a:t>
            </a:r>
            <a:r>
              <a:rPr lang="cs-CZ" dirty="0" err="1"/>
              <a:t>Haneflová</a:t>
            </a:r>
            <a:r>
              <a:rPr lang="cs-CZ" dirty="0"/>
              <a:t> Kristýna, Koudelková Martina-zdravotník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C969A-0DF4-4AA9-93B9-0E1DEE8B6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8A2F7-0650-4C53-B94E-7F8BB42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20" y="315301"/>
            <a:ext cx="4014216" cy="562356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536D67-12C2-4065-B541-428BEBB26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2" y="479893"/>
            <a:ext cx="3685032" cy="5294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budova, zima, venku, obloha&#10;&#10;Popis se vygeneroval automaticky.">
            <a:extLst>
              <a:ext uri="{FF2B5EF4-FFF2-40B4-BE49-F238E27FC236}">
                <a16:creationId xmlns:a16="http://schemas.microsoft.com/office/drawing/2014/main" id="{38DE8246-EF8A-1335-5B8C-155BDA7C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3" r="29747" b="1"/>
          <a:stretch/>
        </p:blipFill>
        <p:spPr>
          <a:xfrm>
            <a:off x="8186411" y="665018"/>
            <a:ext cx="3353834" cy="2032419"/>
          </a:xfrm>
          <a:prstGeom prst="rect">
            <a:avLst/>
          </a:prstGeom>
        </p:spPr>
      </p:pic>
      <p:pic>
        <p:nvPicPr>
          <p:cNvPr id="6" name="Obrázek 5" descr="Obsah obrázku venku, příroda, obloha, strom&#10;&#10;Popis se vygeneroval automaticky.">
            <a:extLst>
              <a:ext uri="{FF2B5EF4-FFF2-40B4-BE49-F238E27FC236}">
                <a16:creationId xmlns:a16="http://schemas.microsoft.com/office/drawing/2014/main" id="{EC4C7D52-0161-C049-C5DF-670AC350A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23" b="5"/>
          <a:stretch/>
        </p:blipFill>
        <p:spPr>
          <a:xfrm>
            <a:off x="8186411" y="2854035"/>
            <a:ext cx="3353834" cy="2761673"/>
          </a:xfrm>
          <a:prstGeom prst="rect">
            <a:avLst/>
          </a:prstGeom>
        </p:spPr>
      </p:pic>
      <p:pic>
        <p:nvPicPr>
          <p:cNvPr id="7" name="Obrázek 6" descr="Obsah obrázku Grafika, Písmo, logo, design&#10;&#10;Popis se vygeneroval automaticky.">
            <a:extLst>
              <a:ext uri="{FF2B5EF4-FFF2-40B4-BE49-F238E27FC236}">
                <a16:creationId xmlns:a16="http://schemas.microsoft.com/office/drawing/2014/main" id="{2022551A-4709-1CA4-B251-CBAF39592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252" y="6072427"/>
            <a:ext cx="1529645" cy="5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4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/>
              <a:t>odkazy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503580E-1A22-4D2D-28D5-08D8C37B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404040"/>
                </a:solidFill>
                <a:ea typeface="+mn-lt"/>
                <a:cs typeface="+mn-lt"/>
                <a:hlinkClick r:id="rId2"/>
              </a:rPr>
              <a:t>https://www.hotelkrakonos.cz/cs/</a:t>
            </a:r>
            <a:endParaRPr lang="cs-CZ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404040"/>
                </a:solidFill>
                <a:hlinkClick r:id="rId3"/>
              </a:rPr>
              <a:t>https://www.skiareal-rokytnice.cz/</a:t>
            </a:r>
            <a:endParaRPr lang="cs-CZ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rgbClr val="404040"/>
                </a:solidFill>
              </a:rPr>
              <a:t>odkaz na prezentaci/ </a:t>
            </a:r>
            <a:r>
              <a:rPr lang="cs-CZ" dirty="0">
                <a:solidFill>
                  <a:srgbClr val="404040"/>
                </a:solidFill>
                <a:ea typeface="+mn-lt"/>
                <a:cs typeface="+mn-lt"/>
                <a:hlinkClick r:id="rId4"/>
              </a:rPr>
              <a:t>LVK</a:t>
            </a:r>
          </a:p>
          <a:p>
            <a:pPr marL="0" indent="0">
              <a:lnSpc>
                <a:spcPct val="90000"/>
              </a:lnSpc>
              <a:buNone/>
            </a:pPr>
            <a:endParaRPr lang="cs-CZ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9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5C9CA-6B40-977E-CD6E-CDE77F8A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77" y="898840"/>
            <a:ext cx="7729728" cy="4772941"/>
          </a:xfrm>
        </p:spPr>
        <p:txBody>
          <a:bodyPr>
            <a:normAutofit fontScale="90000"/>
          </a:bodyPr>
          <a:lstStyle/>
          <a:p>
            <a:r>
              <a:rPr lang="cs-CZ" sz="5400" b="1" dirty="0"/>
              <a:t>INFO SCHŮZKA</a:t>
            </a:r>
            <a:r>
              <a:rPr lang="cs-CZ" sz="5400" dirty="0"/>
              <a:t> LYŽAŘSKÝ KURZ 7.ROČNÍKY</a:t>
            </a:r>
            <a:br>
              <a:rPr lang="cs-CZ" sz="5400" dirty="0"/>
            </a:br>
            <a:br>
              <a:rPr lang="cs-CZ" sz="4400" dirty="0"/>
            </a:br>
            <a:r>
              <a:rPr lang="cs-CZ" sz="4400" dirty="0"/>
              <a:t>třída 7.a</a:t>
            </a:r>
            <a:br>
              <a:rPr lang="cs-CZ" sz="4400" dirty="0"/>
            </a:br>
            <a:r>
              <a:rPr lang="cs-CZ" sz="4400" dirty="0"/>
              <a:t>2.patro</a:t>
            </a:r>
            <a:br>
              <a:rPr lang="cs-CZ" sz="4400" dirty="0"/>
            </a:b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82609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7E4CF4-B464-4A12-B2C4-F5F5DFF5C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471" y="2681103"/>
            <a:ext cx="3063240" cy="1495794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Rozpočet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EBCE4F-713D-46E4-AF4A-F7B083C4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851551C-C7A7-4E19-9C80-67B8A77D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87574"/>
              </p:ext>
            </p:extLst>
          </p:nvPr>
        </p:nvGraphicFramePr>
        <p:xfrm>
          <a:off x="5006975" y="1582027"/>
          <a:ext cx="5888040" cy="3697123"/>
        </p:xfrm>
        <a:graphic>
          <a:graphicData uri="http://schemas.openxmlformats.org/drawingml/2006/table">
            <a:tbl>
              <a:tblPr firstRow="1" bandRow="1"/>
              <a:tblGrid>
                <a:gridCol w="1892292">
                  <a:extLst>
                    <a:ext uri="{9D8B030D-6E8A-4147-A177-3AD203B41FA5}">
                      <a16:colId xmlns:a16="http://schemas.microsoft.com/office/drawing/2014/main" val="3401798315"/>
                    </a:ext>
                  </a:extLst>
                </a:gridCol>
                <a:gridCol w="2020012">
                  <a:extLst>
                    <a:ext uri="{9D8B030D-6E8A-4147-A177-3AD203B41FA5}">
                      <a16:colId xmlns:a16="http://schemas.microsoft.com/office/drawing/2014/main" val="1357227783"/>
                    </a:ext>
                  </a:extLst>
                </a:gridCol>
                <a:gridCol w="1975736">
                  <a:extLst>
                    <a:ext uri="{9D8B030D-6E8A-4147-A177-3AD203B41FA5}">
                      <a16:colId xmlns:a16="http://schemas.microsoft.com/office/drawing/2014/main" val="2534199701"/>
                    </a:ext>
                  </a:extLst>
                </a:gridCol>
              </a:tblGrid>
              <a:tr h="376415"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Položka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Částka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867599"/>
                  </a:ext>
                </a:extLst>
              </a:tr>
              <a:tr h="70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ubytování + strava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800,-/den/dítě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4000,-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82911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skipas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2.210,- </a:t>
                      </a: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4dny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2.210,-</a:t>
                      </a: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72394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doprava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1.000,-/os.</a:t>
                      </a:r>
                      <a:endParaRPr lang="cs-CZ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1.000,-</a:t>
                      </a:r>
                      <a:endParaRPr lang="cs-CZ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931378"/>
                  </a:ext>
                </a:extLst>
              </a:tr>
              <a:tr h="834162"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záloha do 15.1..2025 (ŠOP)</a:t>
                      </a:r>
                      <a:endParaRPr lang="cs-CZ" dirty="0"/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s-CZ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         </a:t>
                      </a:r>
                      <a:r>
                        <a:rPr lang="cs-CZ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7210,-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4608"/>
                  </a:ext>
                </a:extLst>
              </a:tr>
              <a:tr h="1030339"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PŮJČOVNÉ SKI SERVIS KUNŽAK – pro zájemce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lyže, boty, hole + potvrzení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1.200,-</a:t>
                      </a:r>
                    </a:p>
                  </a:txBody>
                  <a:tcPr marL="10218" marR="10218" marT="102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50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5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cs-CZ" sz="2000"/>
            </a:br>
            <a:r>
              <a:rPr lang="cs-CZ" sz="2000"/>
              <a:t>Kontakty</a:t>
            </a:r>
            <a:br>
              <a:rPr lang="cs-CZ" sz="2000"/>
            </a:br>
            <a:endParaRPr lang="cs-CZ" sz="2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rgbClr val="404040"/>
                </a:solidFill>
              </a:rPr>
              <a:t>Hotel Krakonoš-  Rokytnice nad Jizerou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rgbClr val="404040"/>
                </a:solidFill>
                <a:ea typeface="+mn-lt"/>
                <a:cs typeface="+mn-lt"/>
                <a:hlinkClick r:id="rId2"/>
              </a:rPr>
              <a:t>https://www.hotelkrakonos.cz/cs/</a:t>
            </a:r>
            <a:endParaRPr lang="cs-CZ">
              <a:solidFill>
                <a:srgbClr val="40404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>
              <a:solidFill>
                <a:srgbClr val="40404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rgbClr val="404040"/>
                </a:solidFill>
              </a:rPr>
              <a:t>Jiří Vodáček: 602790761</a:t>
            </a:r>
          </a:p>
        </p:txBody>
      </p:sp>
    </p:spTree>
    <p:extLst>
      <p:ext uri="{BB962C8B-B14F-4D97-AF65-F5344CB8AC3E}">
        <p14:creationId xmlns:p14="http://schemas.microsoft.com/office/powerpoint/2010/main" val="274278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/>
              <a:t>Seznam věcí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6062" y="1715116"/>
            <a:ext cx="8779512" cy="38642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sjezdové lyže s bezpečnostním vázáním a brzdou (vak na lyže)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lyžařské boty + lyžařské hole sjezdové + HELMA (POVINNÁ) +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lyžařské brýle + chránič páteře (doporučujeme) 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LZE PŮJČIT PŘES ŠKOLU ZE SKISERVISU KUNŽAK! / 1200,- komplet - lyže, lyžařské boty, hole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lyžařské vosky (dobrovolné)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zimní bunda ( větrovka ) + lyžařské kalhoty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ostatní teplé doplňky: , </a:t>
            </a:r>
            <a:r>
              <a:rPr lang="cs-CZ" sz="1200" dirty="0" err="1">
                <a:solidFill>
                  <a:srgbClr val="404040"/>
                </a:solidFill>
              </a:rPr>
              <a:t>lyž</a:t>
            </a:r>
            <a:r>
              <a:rPr lang="cs-CZ" sz="1200" dirty="0">
                <a:solidFill>
                  <a:srgbClr val="404040"/>
                </a:solidFill>
              </a:rPr>
              <a:t>. Ponožky ;2. vrstva, zimní čepice, rukavice 2x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batoh/ nebo vak na lyžařské boty ( NE igelitové tašky 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domácí obuv a oděv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hygienické potřeby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dostatečné množství spodního prádla/ </a:t>
            </a:r>
            <a:r>
              <a:rPr lang="cs-CZ" sz="1200" dirty="0" err="1">
                <a:solidFill>
                  <a:srgbClr val="404040"/>
                </a:solidFill>
              </a:rPr>
              <a:t>termoprádlo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IDEÁLNĚ ZABALIT DO VELKÉ TAŠKY, BATOHU! /méně tašek, lépe/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04040"/>
                </a:solidFill>
              </a:rPr>
              <a:t>kapesné v rozumné výši </a:t>
            </a:r>
          </a:p>
        </p:txBody>
      </p:sp>
    </p:spTree>
    <p:extLst>
      <p:ext uri="{BB962C8B-B14F-4D97-AF65-F5344CB8AC3E}">
        <p14:creationId xmlns:p14="http://schemas.microsoft.com/office/powerpoint/2010/main" val="360104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/>
              <a:t>DŮLEŽITÉ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404040"/>
                </a:solidFill>
              </a:rPr>
              <a:t>Potvrzení o bezpečnostním seřízení lyží ( postačí</a:t>
            </a:r>
          </a:p>
          <a:p>
            <a:pPr marL="0" indent="0">
              <a:buNone/>
            </a:pPr>
            <a:r>
              <a:rPr lang="cs-CZ" dirty="0">
                <a:solidFill>
                  <a:srgbClr val="404040"/>
                </a:solidFill>
              </a:rPr>
              <a:t>potvrzení od zákonných zástupců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404040"/>
                </a:solidFill>
              </a:rPr>
              <a:t>Kartu pojištěnce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404040"/>
                </a:solidFill>
              </a:rPr>
              <a:t>Bezinfekčnost ( ne starší 3 dny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404040"/>
                </a:solidFill>
              </a:rPr>
              <a:t>Potvrzení od lékaře ( stačí, pokud máte zdravotní prohlídku platná 2 roky)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404040"/>
                </a:solidFill>
              </a:rPr>
              <a:t>Čestné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404040"/>
                </a:solidFill>
              </a:rPr>
              <a:t>V případě neúčasti na kurzu ( písemné zdůvodnění zákonnými zástupci - BAKALÁŘI )</a:t>
            </a:r>
          </a:p>
        </p:txBody>
      </p:sp>
    </p:spTree>
    <p:extLst>
      <p:ext uri="{BB962C8B-B14F-4D97-AF65-F5344CB8AC3E}">
        <p14:creationId xmlns:p14="http://schemas.microsoft.com/office/powerpoint/2010/main" val="152382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61F19-50AF-020B-C54A-3E11FD71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FORMULÁŘ / PŮJČENÍ LYŽÍ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42D31073-804D-4669-DCE0-55C382D1F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231408"/>
            <a:ext cx="6257544" cy="62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56485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Čestné prohlášení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1695796"/>
            <a:ext cx="7729728" cy="504582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cs-CZ" sz="1900" dirty="0"/>
              <a:t>Prohlašuji, že mé dítě ……………………………………………………, třída:……….. je zdravotně způsobilé k účasti na LVK v Rokytnici nad Jizerou v termínu od 26.-31.2025</a:t>
            </a:r>
          </a:p>
          <a:p>
            <a:pPr marL="0" indent="0">
              <a:buNone/>
            </a:pPr>
            <a:r>
              <a:rPr lang="cs-CZ" sz="1900" dirty="0"/>
              <a:t>Dále potvrzuji odborné seřízení vázání lyží / eventuálně přikládám potvrzení /. </a:t>
            </a:r>
          </a:p>
          <a:p>
            <a:pPr marL="0" indent="0">
              <a:buNone/>
            </a:pPr>
            <a:r>
              <a:rPr lang="cs-CZ" sz="1900" dirty="0"/>
              <a:t>Při vážném onemocnění nebo závažném kázeňském přestupku dítěte /porušení školního řádu/ zajistíme odvoz domů na naše náklady. </a:t>
            </a:r>
          </a:p>
          <a:p>
            <a:pPr marL="0" indent="0">
              <a:buNone/>
            </a:pPr>
            <a:r>
              <a:rPr lang="cs-CZ" sz="1900" dirty="0"/>
              <a:t>Také prohlašuji, že jsme nezatajili žádné údaje o zdravotním stavu našeho dítěte, které by mohly být závažné vzhledem k činnostem na LVK/ alergie, epilepsie, diabetes, srážlivost krve,…/. </a:t>
            </a:r>
          </a:p>
          <a:p>
            <a:pPr marL="0" indent="0">
              <a:buNone/>
            </a:pPr>
            <a:r>
              <a:rPr lang="cs-CZ" sz="1900" dirty="0"/>
              <a:t>Přikládám potvrzení o bezinfekčnosti, potvrzení od lékaře a seznám léků, které pravidelně užívá. </a:t>
            </a:r>
          </a:p>
          <a:p>
            <a:pPr marL="0" indent="0">
              <a:buNone/>
            </a:pPr>
            <a:r>
              <a:rPr lang="cs-CZ" sz="1900" dirty="0"/>
              <a:t>Souhlas rodičů s poskytováním informací o zdravotním stavu dítěte vedoucímu/zdravotníkovi akce  v době konání LVK, tj. od 26.-31.2025 souhlasím s poskytováním informací o zdravotním stavu svého nezletilého syna/ dcery : ………………………………………………………… nar. ……………………. ve smyslu ustanovení § 31 zákona č. 372/2011 Sb. o zdravotních službách ve znění pozdějších předpisů.</a:t>
            </a:r>
          </a:p>
          <a:p>
            <a:pPr marL="0" indent="0">
              <a:buNone/>
            </a:pPr>
            <a:r>
              <a:rPr lang="cs-CZ" sz="1900" dirty="0"/>
              <a:t>Pedagogické zajištění LVK:</a:t>
            </a:r>
          </a:p>
          <a:p>
            <a:pPr marL="0" indent="0">
              <a:buNone/>
            </a:pPr>
            <a:r>
              <a:rPr lang="cs-CZ" sz="1900" dirty="0"/>
              <a:t>1. Jiří </a:t>
            </a:r>
            <a:r>
              <a:rPr lang="cs-CZ" sz="1900" err="1"/>
              <a:t>Vodáček</a:t>
            </a:r>
            <a:r>
              <a:rPr lang="cs-CZ" sz="1900" dirty="0"/>
              <a:t>                                                 vedoucí kurzu, instruktor</a:t>
            </a:r>
          </a:p>
          <a:p>
            <a:pPr marL="0" indent="0">
              <a:buNone/>
            </a:pPr>
            <a:r>
              <a:rPr lang="cs-CZ" sz="1900" dirty="0"/>
              <a:t>2. </a:t>
            </a:r>
            <a:r>
              <a:rPr lang="cs-CZ" sz="1900" dirty="0">
                <a:ea typeface="+mn-lt"/>
                <a:cs typeface="+mn-lt"/>
              </a:rPr>
              <a:t>Mynářová Michaela</a:t>
            </a:r>
            <a:r>
              <a:rPr lang="cs-CZ" sz="1900" dirty="0"/>
              <a:t>,                                   instruktor</a:t>
            </a:r>
          </a:p>
          <a:p>
            <a:pPr marL="0" indent="0">
              <a:buNone/>
            </a:pPr>
            <a:r>
              <a:rPr lang="cs-CZ" sz="1900" dirty="0"/>
              <a:t>3. </a:t>
            </a:r>
            <a:r>
              <a:rPr lang="cs-CZ" sz="1900" err="1"/>
              <a:t>Kún</a:t>
            </a:r>
            <a:r>
              <a:rPr lang="cs-CZ" sz="1900" dirty="0"/>
              <a:t> Pavel			                      instruktor </a:t>
            </a:r>
            <a:endParaRPr lang="cs-CZ" dirty="0"/>
          </a:p>
          <a:p>
            <a:pPr marL="0" indent="0">
              <a:buNone/>
            </a:pPr>
            <a:r>
              <a:rPr lang="cs-CZ" sz="1900" dirty="0"/>
              <a:t>4. </a:t>
            </a:r>
            <a:r>
              <a:rPr lang="cs-CZ" sz="1900" err="1"/>
              <a:t>Haneflová</a:t>
            </a:r>
            <a:r>
              <a:rPr lang="cs-CZ" sz="1900" dirty="0"/>
              <a:t> Kristýna		                      instruktor </a:t>
            </a:r>
          </a:p>
          <a:p>
            <a:pPr marL="0" indent="0">
              <a:buNone/>
            </a:pPr>
            <a:r>
              <a:rPr lang="cs-CZ" sz="1900" dirty="0"/>
              <a:t>5. Koudelková Martina  	 	        zdravotník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V………………………………….dne…………….2025 </a:t>
            </a:r>
          </a:p>
          <a:p>
            <a:pPr marL="0" indent="0">
              <a:buNone/>
            </a:pPr>
            <a:r>
              <a:rPr lang="cs-CZ" sz="1900" dirty="0"/>
              <a:t>zákonný zástupce: ………………………………………..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36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, sníh, svah, příroda&#10;&#10;Popis se vygeneroval automaticky.">
            <a:extLst>
              <a:ext uri="{FF2B5EF4-FFF2-40B4-BE49-F238E27FC236}">
                <a16:creationId xmlns:a16="http://schemas.microsoft.com/office/drawing/2014/main" id="{B91D317A-1483-A319-6626-EE0ACDFA5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0" r="2329" b="1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D705F1-22BD-5119-32FC-4CB30620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90" y="69183"/>
            <a:ext cx="3369546" cy="680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>
            <a:normAutofit fontScale="90000"/>
          </a:bodyPr>
          <a:lstStyle/>
          <a:p>
            <a:r>
              <a:rPr lang="en-US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AREÁL -mapa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1889DC-583F-804E-7062-72941070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en-US" b="1" cap="all" dirty="0">
                <a:solidFill>
                  <a:srgbClr val="FFFFFF"/>
                </a:solidFill>
              </a:rPr>
              <a:t>SKIAREÁL HORNÍ DOMKY</a:t>
            </a:r>
            <a:endParaRPr lang="en-US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Lyžařský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areál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Horní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Domky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rozkládá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v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Horní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Rokytnici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nad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Jizerou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jižních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svazích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Lysé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hory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v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nadmořské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výšce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657 – 1.315 m n.m.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Svou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rozlohou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ukázkovými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sjezdovkami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vybaveností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může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rovnat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s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nejlepšími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lyžařskými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středisky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v ČR. Je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oblíben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především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pro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velkou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různorodost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rozlehlost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sjezdových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tratí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které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dosahují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celkové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délky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14,4 km a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místy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šířky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až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100 m.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526281"/>
            <a:ext cx="7729728" cy="54822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Program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06A2871-A400-5B4E-5D61-AF53139F4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670344"/>
              </p:ext>
            </p:extLst>
          </p:nvPr>
        </p:nvGraphicFramePr>
        <p:xfrm>
          <a:off x="2230438" y="1375384"/>
          <a:ext cx="7731124" cy="5074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8408">
                  <a:extLst>
                    <a:ext uri="{9D8B030D-6E8A-4147-A177-3AD203B41FA5}">
                      <a16:colId xmlns:a16="http://schemas.microsoft.com/office/drawing/2014/main" val="3079956936"/>
                    </a:ext>
                  </a:extLst>
                </a:gridCol>
                <a:gridCol w="1786538">
                  <a:extLst>
                    <a:ext uri="{9D8B030D-6E8A-4147-A177-3AD203B41FA5}">
                      <a16:colId xmlns:a16="http://schemas.microsoft.com/office/drawing/2014/main" val="2487345849"/>
                    </a:ext>
                  </a:extLst>
                </a:gridCol>
                <a:gridCol w="1565197">
                  <a:extLst>
                    <a:ext uri="{9D8B030D-6E8A-4147-A177-3AD203B41FA5}">
                      <a16:colId xmlns:a16="http://schemas.microsoft.com/office/drawing/2014/main" val="2387129595"/>
                    </a:ext>
                  </a:extLst>
                </a:gridCol>
                <a:gridCol w="2015784">
                  <a:extLst>
                    <a:ext uri="{9D8B030D-6E8A-4147-A177-3AD203B41FA5}">
                      <a16:colId xmlns:a16="http://schemas.microsoft.com/office/drawing/2014/main" val="3017934210"/>
                    </a:ext>
                  </a:extLst>
                </a:gridCol>
                <a:gridCol w="1565197">
                  <a:extLst>
                    <a:ext uri="{9D8B030D-6E8A-4147-A177-3AD203B41FA5}">
                      <a16:colId xmlns:a16="http://schemas.microsoft.com/office/drawing/2014/main" val="26721047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cs-CZ" sz="1400" b="1" i="0">
                          <a:effectLst/>
                          <a:latin typeface="Times New Roman" panose="02020603050405020304" pitchFamily="18" charset="0"/>
                        </a:rPr>
                        <a:t>den 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cs-CZ" sz="1400" b="1" i="0">
                          <a:effectLst/>
                          <a:latin typeface="Times New Roman" panose="02020603050405020304" pitchFamily="18" charset="0"/>
                        </a:rPr>
                        <a:t>dopolední výcvik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cs-CZ" sz="1400" b="1" i="0">
                          <a:effectLst/>
                          <a:latin typeface="Times New Roman" panose="02020603050405020304" pitchFamily="18" charset="0"/>
                        </a:rPr>
                        <a:t>odpolední výcvik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cs-CZ" sz="1400" b="1" i="0">
                          <a:effectLst/>
                          <a:latin typeface="Times New Roman" panose="02020603050405020304" pitchFamily="18" charset="0"/>
                        </a:rPr>
                        <a:t>přednáška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475"/>
                        </a:lnSpc>
                      </a:pPr>
                      <a:r>
                        <a:rPr lang="cs-CZ" sz="1400" b="1" i="0">
                          <a:effectLst/>
                          <a:latin typeface="Times New Roman" panose="02020603050405020304" pitchFamily="18" charset="0"/>
                        </a:rPr>
                        <a:t>večerní program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40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1" i="0">
                          <a:effectLst/>
                          <a:latin typeface="Times New Roman" panose="02020603050405020304" pitchFamily="18" charset="0"/>
                        </a:rPr>
                        <a:t>neděle 26/1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sraz, odjezd z J.Hradce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příjezd na kurz a ubytování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bezpečnostní a organizační pokyny, pravidla pohybu na sjezdovce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------------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21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1" i="0">
                          <a:effectLst/>
                          <a:latin typeface="Times New Roman" panose="02020603050405020304" pitchFamily="18" charset="0"/>
                        </a:rPr>
                        <a:t>pondělí 27/1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všeobecná a specializovaná sjezdová průprava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základní oblouk – oblouk v pluhu, z pluhu, jízda na vleku a lanovce 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pohyb a bezpečnost v horském prostředí, první pomoc, horská služba 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hry, třídní aktivity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314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1" i="0">
                          <a:effectLst/>
                          <a:latin typeface="Times New Roman" panose="02020603050405020304" pitchFamily="18" charset="0"/>
                        </a:rPr>
                        <a:t>úterý 28/1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snožný oblouk - krátké, střední, dlouhé oblouky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vlnovka, základní carvingový oblouk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historie lyžování, výstroj a výzbroj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hry, třídní aktivity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26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1" i="0">
                          <a:effectLst/>
                          <a:latin typeface="Times New Roman" panose="02020603050405020304" pitchFamily="18" charset="0"/>
                        </a:rPr>
                        <a:t>středa 29/1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navazované oblouky, slalom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zkrácený výcvik, </a:t>
                      </a:r>
                      <a:endParaRPr lang="cs-CZ" b="0" i="0">
                        <a:effectLst/>
                      </a:endParaRPr>
                    </a:p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odpočinek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odpočinek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hry, třídní aktivity, odpočinek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710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1" i="0">
                          <a:effectLst/>
                          <a:latin typeface="Times New Roman" panose="02020603050405020304" pitchFamily="18" charset="0"/>
                        </a:rPr>
                        <a:t>čtvrtek 30/1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modifikované oblouky, metodika oblouku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zdokonalování techniky, funcarving, střední carvingový oblouk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rozbor videa, vyhodnocení kurzu </a:t>
                      </a:r>
                      <a:endParaRPr lang="cs-CZ" b="0" i="0">
                        <a:effectLst/>
                      </a:endParaRPr>
                    </a:p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závěrečný program, společenský večer - disco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72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1" i="0">
                          <a:effectLst/>
                          <a:latin typeface="Times New Roman" panose="02020603050405020304" pitchFamily="18" charset="0"/>
                        </a:rPr>
                        <a:t>pátek 31/1 </a:t>
                      </a:r>
                      <a:endParaRPr lang="cs-CZ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balení věcí, úklid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odjezd z kurzu, příjezd do J.Hradce, rozchod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---------------------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2025"/>
                        </a:lnSpc>
                      </a:pPr>
                      <a:r>
                        <a:rPr lang="cs-CZ" sz="1200" b="0" i="0">
                          <a:effectLst/>
                          <a:latin typeface="Times New Roman" panose="02020603050405020304" pitchFamily="18" charset="0"/>
                        </a:rPr>
                        <a:t>------------------------ </a:t>
                      </a:r>
                      <a:endParaRPr lang="cs-CZ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72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7270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a721-7f3a-49a4-b166-1ee74cc7b08d" xsi:nil="true"/>
    <lcf76f155ced4ddcb4097134ff3c332f xmlns="e6557c98-82ab-4dd8-97ee-893279d30b0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E8B4D3F0E92C41B2A50F52A93CD94E" ma:contentTypeVersion="16" ma:contentTypeDescription="Vytvoří nový dokument" ma:contentTypeScope="" ma:versionID="c6af734e8ebdcce928deb67a096e130b">
  <xsd:schema xmlns:xsd="http://www.w3.org/2001/XMLSchema" xmlns:xs="http://www.w3.org/2001/XMLSchema" xmlns:p="http://schemas.microsoft.com/office/2006/metadata/properties" xmlns:ns2="4165a721-7f3a-49a4-b166-1ee74cc7b08d" xmlns:ns3="e6557c98-82ab-4dd8-97ee-893279d30b01" targetNamespace="http://schemas.microsoft.com/office/2006/metadata/properties" ma:root="true" ma:fieldsID="b169c4c6c26efa48642f72f148f44c93" ns2:_="" ns3:_="">
    <xsd:import namespace="4165a721-7f3a-49a4-b166-1ee74cc7b08d"/>
    <xsd:import namespace="e6557c98-82ab-4dd8-97ee-893279d30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a721-7f3a-49a4-b166-1ee74cc7b0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33307d-0e4c-499f-a5d6-78fafaaeb064}" ma:internalName="TaxCatchAll" ma:showField="CatchAllData" ma:web="4165a721-7f3a-49a4-b166-1ee74cc7b0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57c98-82ab-4dd8-97ee-893279d30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dc27ced-c95a-47c5-bd02-e062ae2a3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8D2227-66F3-4906-B21A-5BF472BE3DE9}">
  <ds:schemaRefs>
    <ds:schemaRef ds:uri="http://schemas.microsoft.com/office/2006/metadata/properties"/>
    <ds:schemaRef ds:uri="http://schemas.microsoft.com/office/infopath/2007/PartnerControls"/>
    <ds:schemaRef ds:uri="4165a721-7f3a-49a4-b166-1ee74cc7b08d"/>
    <ds:schemaRef ds:uri="e6557c98-82ab-4dd8-97ee-893279d30b01"/>
  </ds:schemaRefs>
</ds:datastoreItem>
</file>

<file path=customXml/itemProps2.xml><?xml version="1.0" encoding="utf-8"?>
<ds:datastoreItem xmlns:ds="http://schemas.openxmlformats.org/officeDocument/2006/customXml" ds:itemID="{43B8871F-15D3-4878-BAD4-8DD66506AB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4D415-E836-4092-A4CA-A94AE96B1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65a721-7f3a-49a4-b166-1ee74cc7b08d"/>
    <ds:schemaRef ds:uri="e6557c98-82ab-4dd8-97ee-893279d30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823</Words>
  <Application>Microsoft Office PowerPoint</Application>
  <PresentationFormat>Širokoúhlá obrazovka</PresentationFormat>
  <Paragraphs>121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Wingdings</vt:lpstr>
      <vt:lpstr>Parcel</vt:lpstr>
      <vt:lpstr>Lyžařský výcvikový kurz 2025</vt:lpstr>
      <vt:lpstr>Rozpočet</vt:lpstr>
      <vt:lpstr> Kontakty </vt:lpstr>
      <vt:lpstr>Seznam věcí</vt:lpstr>
      <vt:lpstr>DŮLEŽITÉ</vt:lpstr>
      <vt:lpstr>FORMULÁŘ / PŮJČENÍ LYŽÍ</vt:lpstr>
      <vt:lpstr>Čestné prohlášení</vt:lpstr>
      <vt:lpstr>AREÁL -mapa</vt:lpstr>
      <vt:lpstr>Program</vt:lpstr>
      <vt:lpstr>odkazy</vt:lpstr>
      <vt:lpstr>INFO SCHŮZKA LYŽAŘSKÝ KURZ 7.ROČNÍKY  třída 7.a 2.patro 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Lyžařský výcvikový kurz 2021</dc:title>
  <dc:creator>Pavel Kún - Základní škola Jindřichův Hradec II, Janderova 160</dc:creator>
  <cp:lastModifiedBy>Martin Tuček - Základní škola Jindřichův Hradec II, Janderova 160</cp:lastModifiedBy>
  <cp:revision>317</cp:revision>
  <dcterms:created xsi:type="dcterms:W3CDTF">2020-10-21T08:19:02Z</dcterms:created>
  <dcterms:modified xsi:type="dcterms:W3CDTF">2024-11-20T15:14:15Z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0x010100A3E8B4D3F0E92C41B2A50F52A93CD94E</vt:lpwstr>
  </property>
  <property fmtid="{D5CDD505-2E9C-101B-9397-08002B2CF9AE}" pid="3" name="MediaServiceImageTags">
    <vt:lpwstr/>
  </property>
</Properties>
</file>